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94" r:id="rId3"/>
    <p:sldId id="258" r:id="rId4"/>
    <p:sldId id="259" r:id="rId5"/>
    <p:sldId id="260" r:id="rId6"/>
    <p:sldId id="261" r:id="rId7"/>
    <p:sldId id="262" r:id="rId8"/>
    <p:sldId id="273" r:id="rId9"/>
    <p:sldId id="272" r:id="rId10"/>
    <p:sldId id="271" r:id="rId11"/>
    <p:sldId id="264" r:id="rId12"/>
    <p:sldId id="274" r:id="rId13"/>
    <p:sldId id="295" r:id="rId14"/>
    <p:sldId id="275" r:id="rId15"/>
    <p:sldId id="276" r:id="rId16"/>
    <p:sldId id="277" r:id="rId17"/>
    <p:sldId id="265" r:id="rId18"/>
    <p:sldId id="267" r:id="rId19"/>
    <p:sldId id="278" r:id="rId20"/>
    <p:sldId id="279" r:id="rId21"/>
    <p:sldId id="266" r:id="rId22"/>
    <p:sldId id="280" r:id="rId23"/>
    <p:sldId id="281" r:id="rId24"/>
    <p:sldId id="282" r:id="rId25"/>
    <p:sldId id="285" r:id="rId26"/>
    <p:sldId id="286" r:id="rId27"/>
    <p:sldId id="288" r:id="rId28"/>
    <p:sldId id="290" r:id="rId29"/>
    <p:sldId id="291" r:id="rId30"/>
    <p:sldId id="292" r:id="rId31"/>
    <p:sldId id="293" r:id="rId32"/>
    <p:sldId id="270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66FF"/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73" autoAdjust="0"/>
    <p:restoredTop sz="86491" autoAdjust="0"/>
  </p:normalViewPr>
  <p:slideViewPr>
    <p:cSldViewPr>
      <p:cViewPr>
        <p:scale>
          <a:sx n="64" d="100"/>
          <a:sy n="64" d="100"/>
        </p:scale>
        <p:origin x="-22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1" y="231"/>
              <a:ext cx="1857" cy="3628"/>
              <a:chOff x="3009" y="775"/>
              <a:chExt cx="1857" cy="3628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5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9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64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74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2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2" y="1325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9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40" y="123"/>
              <a:ext cx="356" cy="608"/>
              <a:chOff x="1730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0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89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3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6" y="3305"/>
              <a:ext cx="500" cy="500"/>
              <a:chOff x="1727" y="869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69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7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0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67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19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009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009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505F5-EBAB-467F-A8B0-614143C45E78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089D9-842C-42B1-921D-93A508125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A6969-6FB5-480A-AA93-59C4DC0B82E5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3DB02-339F-4B1E-98B7-4C8F651D55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241D9-441C-4ED5-9B3A-66CCB8AA276C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B19ED-E9C9-45E9-A5D9-76392DCF6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64AB8-888B-415B-87D3-0C62F8AB3113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E3A85-7CF0-4866-8300-62565E992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9B357-1C3F-4B0B-B6E7-28DC5EDEEA64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B22D2-2EA4-4710-B7A0-BF389F531D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DC5E1-A04E-4855-BB37-5B85E33F3DED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094D5-402E-45E2-BDC2-A892465E5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4099B-1976-4552-8D52-D8FDAE654AD9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0A4F5-CA62-48CA-A0CB-D11BCF90D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239BE-73AA-4A32-BFDA-EE93D948BC31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D0E5D-99C0-4709-A667-5C7862196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DDE89-9F90-4588-AE0E-02914865FDFB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8EC07-5AFD-43FA-A959-96CC70DAB1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56AC7-D3AD-469F-B31B-D046B7C65559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958F5-3FC6-4498-825A-83F2835D1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02BBA-D3AE-4CD4-9A09-6C4E1AF215E7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7EB50-DC53-48D7-912D-57E2681E89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29027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29029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0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1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9032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29034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5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6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7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8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29040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1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2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5" y="1722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29044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45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46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29048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49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50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29052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53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54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9055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56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57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58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59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0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1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2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3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4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5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6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7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8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906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9071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>
              <a:defRPr/>
            </a:pPr>
            <a:fld id="{942D0F22-10C8-4626-869A-67C3ADCA57D6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129072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907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>
              <a:defRPr/>
            </a:pPr>
            <a:fld id="{035091AD-A2AC-4129-A518-6FD23944B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6" r:id="rId2"/>
    <p:sldLayoutId id="2147483755" r:id="rId3"/>
    <p:sldLayoutId id="2147483754" r:id="rId4"/>
    <p:sldLayoutId id="2147483753" r:id="rId5"/>
    <p:sldLayoutId id="2147483752" r:id="rId6"/>
    <p:sldLayoutId id="2147483751" r:id="rId7"/>
    <p:sldLayoutId id="2147483750" r:id="rId8"/>
    <p:sldLayoutId id="2147483749" r:id="rId9"/>
    <p:sldLayoutId id="2147483748" r:id="rId10"/>
    <p:sldLayoutId id="2147483747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14375" y="1928813"/>
            <a:ext cx="7772400" cy="2724150"/>
          </a:xfrm>
        </p:spPr>
        <p:txBody>
          <a:bodyPr anchor="ctr"/>
          <a:lstStyle/>
          <a:p>
            <a:pPr eaLnBrk="1" hangingPunct="1">
              <a:defRPr/>
            </a:pPr>
            <a:r>
              <a:rPr lang="ru-RU" sz="4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Правописание частицы не           с глаголами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428750" y="4314825"/>
            <a:ext cx="6400800" cy="1266825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sz="35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</a:p>
          <a:p>
            <a:pPr marL="0" indent="0" algn="ctr" eaLnBrk="1" hangingPunct="1">
              <a:buFontTx/>
              <a:buNone/>
            </a:pPr>
            <a:endParaRPr lang="ru-RU" sz="35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28625" y="1500188"/>
            <a:ext cx="8501063" cy="1857375"/>
          </a:xfrm>
        </p:spPr>
        <p:txBody>
          <a:bodyPr anchor="ctr"/>
          <a:lstStyle/>
          <a:p>
            <a:pPr algn="l" eaLnBrk="1" hangingPunct="1">
              <a:defRPr/>
            </a:pP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 русский – годы кряду,</a:t>
            </a:r>
            <a:b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 душой, с усердием, с умом!</a:t>
            </a:r>
            <a:b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Вас ждёт великая награда – </a:t>
            </a:r>
            <a:b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 та награда в нём самом.</a:t>
            </a:r>
            <a:b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35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Сабир Абдулла</a:t>
            </a:r>
            <a:r>
              <a:rPr lang="ru-RU" sz="35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5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/>
              <a:t/>
            </a:r>
            <a:br>
              <a:rPr lang="ru-RU" sz="4800" b="1"/>
            </a:br>
            <a:endParaRPr lang="ru-RU" sz="4800" b="1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28625" y="1571625"/>
            <a:ext cx="8464550" cy="1857375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</a:t>
            </a:r>
            <a:r>
              <a:rPr lang="ru-RU" sz="480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русский – годы кряду,</a:t>
            </a:r>
            <a:br>
              <a:rPr lang="ru-RU" sz="480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 душой, с усердием, с умом!</a:t>
            </a:r>
            <a:r>
              <a:rPr lang="ru-RU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/>
              <a:t/>
            </a:r>
            <a:br>
              <a:rPr lang="ru-RU" sz="3000" b="1"/>
            </a:br>
            <a:r>
              <a:rPr lang="ru-RU" sz="4800" b="1"/>
              <a:t/>
            </a:r>
            <a:br>
              <a:rPr lang="ru-RU" sz="4800" b="1"/>
            </a:br>
            <a:endParaRPr lang="ru-RU" sz="4800" b="1">
              <a:solidFill>
                <a:srgbClr val="0070C0"/>
              </a:solidFill>
            </a:endParaRPr>
          </a:p>
        </p:txBody>
      </p:sp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1357313" y="1643063"/>
            <a:ext cx="928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>
                <a:solidFill>
                  <a:srgbClr val="002060"/>
                </a:solidFill>
                <a:latin typeface="Calibri" pitchFamily="34" charset="0"/>
              </a:rPr>
              <a:t>   </a:t>
            </a:r>
            <a:r>
              <a:rPr lang="ru-RU" sz="2400">
                <a:solidFill>
                  <a:srgbClr val="002060"/>
                </a:solidFill>
                <a:latin typeface="Calibri" pitchFamily="34" charset="0"/>
              </a:rPr>
              <a:t>гл</a:t>
            </a:r>
            <a:r>
              <a:rPr lang="ru-RU" sz="2400">
                <a:solidFill>
                  <a:srgbClr val="002060"/>
                </a:solidFill>
                <a:latin typeface="Arial" charset="0"/>
              </a:rPr>
              <a:t>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258888" y="2565400"/>
            <a:ext cx="1241425" cy="7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143000" y="2714625"/>
            <a:ext cx="1214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1042988" y="2565400"/>
            <a:ext cx="14414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>
            <a:off x="1042988" y="2708275"/>
            <a:ext cx="13684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47638"/>
            <a:ext cx="6227763" cy="582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лает, не кусает, а в дом не пускает.</a:t>
            </a:r>
          </a:p>
          <a:p>
            <a:pPr algn="just"/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какого ковша не пьют, не едят,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только на него глядят?</a:t>
            </a:r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0" hangingPunct="0"/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Всех я вовремя бужу,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Хоть часов не завожу.</a:t>
            </a:r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0" hangingPunct="0"/>
            <a:endParaRPr lang="ru-RU" sz="24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 ребёнок – 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знал пелёнок,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 стариком – 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 пелёнок на нём.</a:t>
            </a:r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0" hangingPunct="0"/>
            <a:endParaRPr lang="ru-RU" sz="24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ни разу шага не сделал?</a:t>
            </a:r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</p:txBody>
      </p:sp>
      <p:pic>
        <p:nvPicPr>
          <p:cNvPr id="4" name="Рисунок 3" descr="замок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63" y="285750"/>
            <a:ext cx="9842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созвездие медведиц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1285875"/>
            <a:ext cx="140811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петух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688" y="2143125"/>
            <a:ext cx="1071562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апуста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688" y="3571875"/>
            <a:ext cx="10477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воробей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25" y="4572000"/>
            <a:ext cx="1079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42988" y="-373063"/>
            <a:ext cx="7058025" cy="649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лает, не  кусает</a:t>
            </a: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 в дом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пускает.</a:t>
            </a:r>
          </a:p>
          <a:p>
            <a:pPr algn="ctr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какого ковша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пьют, не  едят,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только на него глядят? 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Всех я вовремя бужу,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Хоть часов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завожу. </a:t>
            </a:r>
          </a:p>
          <a:p>
            <a:pPr algn="ctr" eaLnBrk="0" hangingPunct="0"/>
            <a:endParaRPr lang="ru-RU" sz="28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 ребёнок – </a:t>
            </a:r>
          </a:p>
          <a:p>
            <a:pPr algn="ctr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знал </a:t>
            </a: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пелёнок,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 стариком – 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 пелёнок на нём. </a:t>
            </a:r>
          </a:p>
          <a:p>
            <a:pPr algn="ctr" eaLnBrk="0" hangingPunct="0"/>
            <a:endParaRPr lang="ru-RU" sz="28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ни разу шага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сделал</a:t>
            </a: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71500" y="2870200"/>
            <a:ext cx="8215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80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9471" name="Rectangle 15"/>
          <p:cNvSpPr>
            <a:spLocks noGrp="1" noChangeArrowheads="1"/>
          </p:cNvSpPr>
          <p:nvPr>
            <p:ph type="title"/>
          </p:nvPr>
        </p:nvSpPr>
        <p:spPr>
          <a:xfrm>
            <a:off x="323850" y="765175"/>
            <a:ext cx="8243888" cy="3671888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b="1" smtClean="0">
                <a:latin typeface="Times New Roman" pitchFamily="18" charset="0"/>
              </a:rPr>
              <a:t>Не</a:t>
            </a:r>
            <a: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  <a:t> с глаголами</a:t>
            </a:r>
            <a:b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  <a:t> пишется отдельно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0" b="1" smtClean="0">
                <a:latin typeface="Times New Roman" pitchFamily="18" charset="0"/>
                <a:cs typeface="Times New Roman" pitchFamily="18" charset="0"/>
              </a:rPr>
              <a:t>Тема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9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Правописание частицы </a:t>
            </a:r>
            <a:r>
              <a:rPr lang="ru-RU" sz="6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с глаголами</a:t>
            </a:r>
            <a:r>
              <a:rPr lang="ru-RU" sz="6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8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Научиться писать частицу </a:t>
            </a:r>
            <a:r>
              <a:rPr lang="ru-RU" sz="7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 с глаголами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Вопросы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56113"/>
          </a:xfrm>
        </p:spPr>
        <p:txBody>
          <a:bodyPr/>
          <a:lstStyle/>
          <a:p>
            <a:pPr eaLnBrk="1" hangingPunct="1"/>
            <a:endParaRPr lang="ru-RU" sz="3600" smtClean="0"/>
          </a:p>
          <a:p>
            <a:pPr eaLnBrk="1" hangingPunct="1">
              <a:buFontTx/>
              <a:buNone/>
            </a:pPr>
            <a:r>
              <a:rPr lang="ru-RU" sz="4800" smtClean="0">
                <a:latin typeface="Times New Roman" pitchFamily="18" charset="0"/>
              </a:rPr>
              <a:t> </a:t>
            </a:r>
            <a:r>
              <a:rPr lang="ru-RU" sz="4800" b="1" smtClean="0">
                <a:latin typeface="Times New Roman" pitchFamily="18" charset="0"/>
              </a:rPr>
              <a:t>Что такое не?</a:t>
            </a:r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К какой части речи относится?</a:t>
            </a:r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Как пишется не с глаголами?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3188"/>
            <a:ext cx="9144000" cy="1314450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ru-RU" sz="4000" smtClean="0">
                <a:solidFill>
                  <a:srgbClr val="0070C0"/>
                </a:solidFill>
              </a:rPr>
              <a:t/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000" smtClean="0">
                <a:solidFill>
                  <a:srgbClr val="0070C0"/>
                </a:solidFill>
              </a:rPr>
              <a:t/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000" smtClean="0">
                <a:solidFill>
                  <a:schemeClr val="tx1"/>
                </a:solidFill>
              </a:rPr>
              <a:t/>
            </a:r>
            <a:br>
              <a:rPr lang="ru-RU" sz="4000" smtClean="0">
                <a:solidFill>
                  <a:schemeClr val="tx1"/>
                </a:solidFill>
              </a:rPr>
            </a:br>
            <a:endParaRPr lang="ru-RU" sz="4000" smtClean="0">
              <a:solidFill>
                <a:schemeClr val="tx1"/>
              </a:solidFill>
            </a:endParaRPr>
          </a:p>
        </p:txBody>
      </p:sp>
      <p:sp>
        <p:nvSpPr>
          <p:cNvPr id="23554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ru-RU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Не выучил, не знаешь –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Не делай, не спеши.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С глаголами отдельно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Частицу </a:t>
            </a:r>
            <a:r>
              <a:rPr lang="ru-RU" sz="5400" b="1" smtClean="0">
                <a:solidFill>
                  <a:schemeClr val="tx2"/>
                </a:solidFill>
                <a:latin typeface="Times New Roman" pitchFamily="18" charset="0"/>
              </a:rPr>
              <a:t>не</a:t>
            </a:r>
            <a:r>
              <a:rPr lang="ru-RU" sz="5400" b="1" smtClean="0">
                <a:latin typeface="Times New Roman" pitchFamily="18" charset="0"/>
              </a:rPr>
              <a:t> пиши!</a:t>
            </a: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1643063" y="1928813"/>
            <a:ext cx="6072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                                   </a:t>
            </a:r>
            <a:endParaRPr lang="ru-RU" sz="24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Вывод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6600" b="1" smtClean="0">
                <a:latin typeface="Times New Roman" pitchFamily="18" charset="0"/>
              </a:rPr>
              <a:t>Частица </a:t>
            </a:r>
            <a:r>
              <a:rPr lang="ru-RU" sz="6600" b="1" smtClean="0">
                <a:solidFill>
                  <a:schemeClr val="tx2"/>
                </a:solidFill>
                <a:latin typeface="Times New Roman" pitchFamily="18" charset="0"/>
              </a:rPr>
              <a:t>не</a:t>
            </a:r>
            <a:r>
              <a:rPr lang="ru-RU" sz="6600" b="1" smtClean="0">
                <a:latin typeface="Times New Roman" pitchFamily="18" charset="0"/>
              </a:rPr>
              <a:t> придаёт отрицательный смысл высказыванию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4800" b="1" smtClean="0">
                <a:latin typeface="Arial" charset="0"/>
              </a:rPr>
              <a:t>Физкультминутка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</a:t>
            </a:r>
            <a:r>
              <a:rPr lang="ru-RU" sz="3600" b="1" smtClean="0">
                <a:latin typeface="Times New Roman" pitchFamily="18" charset="0"/>
              </a:rPr>
              <a:t>Не лениться! Не лениться!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На зарядку становиться!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Раз – согнуться, разогнуться,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Два – нагнуться, потянуться.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Три – в ладоши три хлопка,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Головою три кивка.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На четыре – руки шире,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Пять, шесть – тихо сесть.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Семь, восемь – лень отбросим.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 descr="slide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3" name="Rectangle 7"/>
          <p:cNvSpPr>
            <a:spLocks noGrp="1" noChangeArrowheads="1"/>
          </p:cNvSpPr>
          <p:nvPr>
            <p:ph type="title"/>
          </p:nvPr>
        </p:nvSpPr>
        <p:spPr>
          <a:xfrm flipV="1">
            <a:off x="442913" y="0"/>
            <a:ext cx="8243887" cy="188913"/>
          </a:xfrm>
        </p:spPr>
        <p:txBody>
          <a:bodyPr/>
          <a:lstStyle/>
          <a:p>
            <a:pPr eaLnBrk="1" hangingPunct="1">
              <a:defRPr/>
            </a:pPr>
            <a:endParaRPr lang="ru-RU" sz="4000"/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148263"/>
          </a:xfrm>
        </p:spPr>
        <p:txBody>
          <a:bodyPr/>
          <a:lstStyle/>
          <a:p>
            <a:pPr eaLnBrk="1" hangingPunct="1"/>
            <a:r>
              <a:rPr lang="ru-RU" sz="5400" b="1" smtClean="0">
                <a:latin typeface="Times New Roman" pitchFamily="18" charset="0"/>
              </a:rPr>
              <a:t>Ненавижу</a:t>
            </a:r>
          </a:p>
          <a:p>
            <a:pPr eaLnBrk="1" hangingPunct="1">
              <a:buFontTx/>
              <a:buNone/>
            </a:pPr>
            <a:r>
              <a:rPr lang="ru-RU" smtClean="0">
                <a:latin typeface="Times New Roman" pitchFamily="18" charset="0"/>
              </a:rPr>
              <a:t>(</a:t>
            </a:r>
            <a:r>
              <a:rPr lang="ru-RU" sz="3600" smtClean="0">
                <a:latin typeface="Times New Roman" pitchFamily="18" charset="0"/>
              </a:rPr>
              <a:t>ненавидеть – чувствовать вражду и отвращение</a:t>
            </a:r>
            <a:r>
              <a:rPr lang="ru-RU" smtClean="0">
                <a:latin typeface="Times New Roman" pitchFamily="18" charset="0"/>
              </a:rPr>
              <a:t>)</a:t>
            </a:r>
          </a:p>
          <a:p>
            <a:pPr eaLnBrk="1" hangingPunct="1"/>
            <a:r>
              <a:rPr lang="ru-RU" sz="5400" b="1" smtClean="0">
                <a:latin typeface="Times New Roman" pitchFamily="18" charset="0"/>
              </a:rPr>
              <a:t>Негодую</a:t>
            </a:r>
          </a:p>
          <a:p>
            <a:pPr eaLnBrk="1" hangingPunct="1">
              <a:buFontTx/>
              <a:buNone/>
            </a:pPr>
            <a:r>
              <a:rPr lang="ru-RU" smtClean="0">
                <a:latin typeface="Times New Roman" pitchFamily="18" charset="0"/>
              </a:rPr>
              <a:t>(</a:t>
            </a:r>
            <a:r>
              <a:rPr lang="ru-RU" sz="3600" smtClean="0">
                <a:latin typeface="Times New Roman" pitchFamily="18" charset="0"/>
              </a:rPr>
              <a:t>негодовать – возмущаться, быть крайне недовольным</a:t>
            </a:r>
            <a:r>
              <a:rPr lang="ru-RU" smtClean="0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Алгоритм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4000" smtClean="0">
                <a:latin typeface="Times New Roman" pitchFamily="18" charset="0"/>
              </a:rPr>
              <a:t>1. Читаем слово.</a:t>
            </a:r>
          </a:p>
          <a:p>
            <a:pPr eaLnBrk="1" hangingPunct="1">
              <a:buFontTx/>
              <a:buNone/>
            </a:pPr>
            <a:r>
              <a:rPr lang="ru-RU" sz="4000" smtClean="0">
                <a:latin typeface="Times New Roman" pitchFamily="18" charset="0"/>
              </a:rPr>
              <a:t>2. Если слово в русском языке употребляется без частицы </a:t>
            </a:r>
            <a:r>
              <a:rPr lang="ru-RU" sz="4000" b="1" smtClean="0">
                <a:latin typeface="Times New Roman" pitchFamily="18" charset="0"/>
              </a:rPr>
              <a:t>не</a:t>
            </a:r>
            <a:r>
              <a:rPr lang="ru-RU" sz="4000" smtClean="0">
                <a:latin typeface="Times New Roman" pitchFamily="18" charset="0"/>
              </a:rPr>
              <a:t>, то пишем </a:t>
            </a:r>
            <a:r>
              <a:rPr lang="ru-RU" sz="4000" b="1" smtClean="0">
                <a:latin typeface="Times New Roman" pitchFamily="18" charset="0"/>
              </a:rPr>
              <a:t>раздельно</a:t>
            </a:r>
            <a:r>
              <a:rPr lang="ru-RU" sz="4000" smtClean="0">
                <a:latin typeface="Times New Roman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ru-RU" sz="4000" smtClean="0">
                <a:latin typeface="Times New Roman" pitchFamily="18" charset="0"/>
              </a:rPr>
              <a:t>3. Если слово в русском языке не употребляется без частицы </a:t>
            </a:r>
            <a:r>
              <a:rPr lang="ru-RU" sz="4000" b="1" smtClean="0">
                <a:latin typeface="Times New Roman" pitchFamily="18" charset="0"/>
              </a:rPr>
              <a:t>не</a:t>
            </a:r>
            <a:r>
              <a:rPr lang="ru-RU" sz="4000" smtClean="0">
                <a:latin typeface="Times New Roman" pitchFamily="18" charset="0"/>
              </a:rPr>
              <a:t>, то пишем </a:t>
            </a:r>
            <a:r>
              <a:rPr lang="ru-RU" sz="4000" b="1" smtClean="0">
                <a:latin typeface="Times New Roman" pitchFamily="18" charset="0"/>
              </a:rPr>
              <a:t>слитно</a:t>
            </a:r>
            <a:r>
              <a:rPr lang="ru-RU" sz="4000" smtClean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39700"/>
            <a:ext cx="9144000" cy="592138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ru-RU" sz="4800" b="1" smtClean="0">
                <a:solidFill>
                  <a:srgbClr val="0070C0"/>
                </a:solidFill>
              </a:rPr>
              <a:t/>
            </a:r>
            <a:br>
              <a:rPr lang="ru-RU" sz="4800" b="1" smtClean="0">
                <a:solidFill>
                  <a:srgbClr val="0070C0"/>
                </a:solidFill>
              </a:rPr>
            </a:br>
            <a:r>
              <a:rPr lang="ru-RU" sz="4800" b="1" smtClean="0">
                <a:solidFill>
                  <a:srgbClr val="0070C0"/>
                </a:solidFill>
              </a:rPr>
              <a:t/>
            </a:r>
            <a:br>
              <a:rPr lang="ru-RU" sz="4800" b="1" smtClean="0">
                <a:solidFill>
                  <a:srgbClr val="0070C0"/>
                </a:solidFill>
              </a:rPr>
            </a:b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b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3500438" y="135731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7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7200"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1214438" y="392906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раздельно</a:t>
            </a:r>
            <a:endParaRPr lang="ru-RU" sz="32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676" name="Rectangle 1"/>
          <p:cNvSpPr>
            <a:spLocks noChangeArrowheads="1"/>
          </p:cNvSpPr>
          <p:nvPr/>
        </p:nvSpPr>
        <p:spPr bwMode="auto">
          <a:xfrm>
            <a:off x="5857875" y="392906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2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слитно</a:t>
            </a:r>
            <a:endParaRPr lang="ru-RU" sz="32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28677" name="AutoShape 4"/>
          <p:cNvCxnSpPr>
            <a:cxnSpLocks noChangeShapeType="1"/>
          </p:cNvCxnSpPr>
          <p:nvPr/>
        </p:nvCxnSpPr>
        <p:spPr bwMode="auto">
          <a:xfrm flipH="1">
            <a:off x="2214563" y="2143125"/>
            <a:ext cx="128746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8678" name="AutoShape 6"/>
          <p:cNvCxnSpPr>
            <a:cxnSpLocks noChangeShapeType="1"/>
          </p:cNvCxnSpPr>
          <p:nvPr/>
        </p:nvCxnSpPr>
        <p:spPr bwMode="auto">
          <a:xfrm flipH="1">
            <a:off x="5572125" y="2143125"/>
            <a:ext cx="12874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8679" name="AutoShape 5"/>
          <p:cNvCxnSpPr>
            <a:cxnSpLocks noChangeShapeType="1"/>
          </p:cNvCxnSpPr>
          <p:nvPr/>
        </p:nvCxnSpPr>
        <p:spPr bwMode="auto">
          <a:xfrm>
            <a:off x="2214563" y="2143125"/>
            <a:ext cx="0" cy="1784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8680" name="AutoShape 7"/>
          <p:cNvCxnSpPr>
            <a:cxnSpLocks noChangeShapeType="1"/>
          </p:cNvCxnSpPr>
          <p:nvPr/>
        </p:nvCxnSpPr>
        <p:spPr bwMode="auto">
          <a:xfrm>
            <a:off x="6858000" y="2143125"/>
            <a:ext cx="0" cy="1784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166813" algn="l"/>
                <a:tab pos="2970213" algn="ctr"/>
                <a:tab pos="4498975" algn="l"/>
              </a:tabLst>
            </a:pP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682" name="TextBox 14"/>
          <p:cNvSpPr txBox="1">
            <a:spLocks noChangeArrowheads="1"/>
          </p:cNvSpPr>
          <p:nvPr/>
        </p:nvSpPr>
        <p:spPr bwMode="auto">
          <a:xfrm>
            <a:off x="3857625" y="1643063"/>
            <a:ext cx="1571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     </a:t>
            </a:r>
            <a:r>
              <a:rPr lang="ru-RU" sz="4000">
                <a:latin typeface="Calibri" pitchFamily="34" charset="0"/>
              </a:rPr>
              <a:t>не</a:t>
            </a:r>
          </a:p>
        </p:txBody>
      </p:sp>
      <p:sp>
        <p:nvSpPr>
          <p:cNvPr id="28683" name="TextBox 15"/>
          <p:cNvSpPr txBox="1">
            <a:spLocks noChangeArrowheads="1"/>
          </p:cNvSpPr>
          <p:nvPr/>
        </p:nvSpPr>
        <p:spPr bwMode="auto">
          <a:xfrm>
            <a:off x="5500688" y="1714500"/>
            <a:ext cx="1000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>
                <a:latin typeface="Calibri" pitchFamily="34" charset="0"/>
              </a:rPr>
              <a:t>  </a:t>
            </a:r>
            <a:r>
              <a:rPr lang="ru-RU" sz="2800">
                <a:latin typeface="Calibri" pitchFamily="34" charset="0"/>
              </a:rPr>
              <a:t>Нет</a:t>
            </a: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2857500" y="1714500"/>
            <a:ext cx="642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Да</a:t>
            </a:r>
          </a:p>
        </p:txBody>
      </p:sp>
      <p:sp>
        <p:nvSpPr>
          <p:cNvPr id="28685" name="TextBox 17"/>
          <p:cNvSpPr txBox="1">
            <a:spLocks noChangeArrowheads="1"/>
          </p:cNvSpPr>
          <p:nvPr/>
        </p:nvSpPr>
        <p:spPr bwMode="auto">
          <a:xfrm>
            <a:off x="0" y="2214563"/>
            <a:ext cx="21431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слово в русском языке употребляется без частицы 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не, </a:t>
            </a:r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пишем раздельно</a:t>
            </a:r>
          </a:p>
        </p:txBody>
      </p:sp>
      <p:sp>
        <p:nvSpPr>
          <p:cNvPr id="28686" name="TextBox 18"/>
          <p:cNvSpPr txBox="1">
            <a:spLocks noChangeArrowheads="1"/>
          </p:cNvSpPr>
          <p:nvPr/>
        </p:nvSpPr>
        <p:spPr bwMode="auto">
          <a:xfrm>
            <a:off x="6732588" y="2286000"/>
            <a:ext cx="21971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слово в русском языке не употребляется без частицы 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не, </a:t>
            </a:r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пишем слитно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09550"/>
            <a:ext cx="8820150" cy="587375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ru-RU" sz="4800" b="1" smtClean="0">
                <a:solidFill>
                  <a:srgbClr val="0070C0"/>
                </a:solidFill>
              </a:rPr>
              <a:t/>
            </a:r>
            <a:br>
              <a:rPr lang="ru-RU" sz="4800" b="1" smtClean="0">
                <a:solidFill>
                  <a:srgbClr val="0070C0"/>
                </a:solidFill>
              </a:rPr>
            </a:br>
            <a:r>
              <a:rPr lang="ru-RU" sz="4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3500438" y="135731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7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7200"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1214438" y="392906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2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раздельно</a:t>
            </a:r>
            <a:endParaRPr lang="ru-RU" sz="2800" b="1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9700" name="Rectangle 1"/>
          <p:cNvSpPr>
            <a:spLocks noChangeArrowheads="1"/>
          </p:cNvSpPr>
          <p:nvPr/>
        </p:nvSpPr>
        <p:spPr bwMode="auto">
          <a:xfrm>
            <a:off x="5867400" y="3933825"/>
            <a:ext cx="2092325" cy="11064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слитно</a:t>
            </a:r>
            <a:endParaRPr lang="ru-RU" sz="2800" b="1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29701" name="AutoShape 4"/>
          <p:cNvCxnSpPr>
            <a:cxnSpLocks noChangeShapeType="1"/>
          </p:cNvCxnSpPr>
          <p:nvPr/>
        </p:nvCxnSpPr>
        <p:spPr bwMode="auto">
          <a:xfrm flipH="1">
            <a:off x="2214563" y="2143125"/>
            <a:ext cx="128746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9702" name="AutoShape 6"/>
          <p:cNvCxnSpPr>
            <a:cxnSpLocks noChangeShapeType="1"/>
          </p:cNvCxnSpPr>
          <p:nvPr/>
        </p:nvCxnSpPr>
        <p:spPr bwMode="auto">
          <a:xfrm flipH="1">
            <a:off x="5572125" y="2143125"/>
            <a:ext cx="12874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9703" name="AutoShape 5"/>
          <p:cNvCxnSpPr>
            <a:cxnSpLocks noChangeShapeType="1"/>
          </p:cNvCxnSpPr>
          <p:nvPr/>
        </p:nvCxnSpPr>
        <p:spPr bwMode="auto">
          <a:xfrm>
            <a:off x="2214563" y="2143125"/>
            <a:ext cx="0" cy="1784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9704" name="AutoShape 7"/>
          <p:cNvCxnSpPr>
            <a:cxnSpLocks noChangeShapeType="1"/>
          </p:cNvCxnSpPr>
          <p:nvPr/>
        </p:nvCxnSpPr>
        <p:spPr bwMode="auto">
          <a:xfrm>
            <a:off x="6858000" y="2143125"/>
            <a:ext cx="0" cy="1784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166813" algn="l"/>
                <a:tab pos="2970213" algn="ctr"/>
                <a:tab pos="4498975" algn="l"/>
              </a:tabLst>
            </a:pP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9706" name="TextBox 14"/>
          <p:cNvSpPr txBox="1">
            <a:spLocks noChangeArrowheads="1"/>
          </p:cNvSpPr>
          <p:nvPr/>
        </p:nvSpPr>
        <p:spPr bwMode="auto">
          <a:xfrm>
            <a:off x="3563938" y="1412875"/>
            <a:ext cx="186531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    </a:t>
            </a:r>
            <a:r>
              <a:rPr lang="ru-RU">
                <a:latin typeface="Calibri" pitchFamily="34" charset="0"/>
              </a:rPr>
              <a:t> </a:t>
            </a:r>
            <a:r>
              <a:rPr lang="ru-RU" b="1">
                <a:latin typeface="Calibri" pitchFamily="34" charset="0"/>
              </a:rPr>
              <a:t>не</a:t>
            </a:r>
          </a:p>
        </p:txBody>
      </p:sp>
      <p:sp>
        <p:nvSpPr>
          <p:cNvPr id="29707" name="TextBox 15"/>
          <p:cNvSpPr txBox="1">
            <a:spLocks noChangeArrowheads="1"/>
          </p:cNvSpPr>
          <p:nvPr/>
        </p:nvSpPr>
        <p:spPr bwMode="auto">
          <a:xfrm>
            <a:off x="5500688" y="1714500"/>
            <a:ext cx="1000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>
                <a:latin typeface="Calibri" pitchFamily="34" charset="0"/>
              </a:rPr>
              <a:t>  </a:t>
            </a:r>
            <a:r>
              <a:rPr lang="ru-RU" sz="2800">
                <a:latin typeface="Calibri" pitchFamily="34" charset="0"/>
              </a:rPr>
              <a:t>Нет</a:t>
            </a:r>
          </a:p>
        </p:txBody>
      </p:sp>
      <p:sp>
        <p:nvSpPr>
          <p:cNvPr id="29708" name="TextBox 16"/>
          <p:cNvSpPr txBox="1">
            <a:spLocks noChangeArrowheads="1"/>
          </p:cNvSpPr>
          <p:nvPr/>
        </p:nvSpPr>
        <p:spPr bwMode="auto">
          <a:xfrm>
            <a:off x="2857500" y="1714500"/>
            <a:ext cx="642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Да</a:t>
            </a:r>
          </a:p>
        </p:txBody>
      </p:sp>
      <p:sp>
        <p:nvSpPr>
          <p:cNvPr id="29709" name="TextBox 17"/>
          <p:cNvSpPr txBox="1">
            <a:spLocks noChangeArrowheads="1"/>
          </p:cNvSpPr>
          <p:nvPr/>
        </p:nvSpPr>
        <p:spPr bwMode="auto">
          <a:xfrm>
            <a:off x="0" y="2214563"/>
            <a:ext cx="21431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слово в русском языке употребляется без частицы 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не, </a:t>
            </a:r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пишем раздельно</a:t>
            </a:r>
          </a:p>
        </p:txBody>
      </p:sp>
      <p:sp>
        <p:nvSpPr>
          <p:cNvPr id="29710" name="TextBox 18"/>
          <p:cNvSpPr txBox="1">
            <a:spLocks noChangeArrowheads="1"/>
          </p:cNvSpPr>
          <p:nvPr/>
        </p:nvSpPr>
        <p:spPr bwMode="auto">
          <a:xfrm>
            <a:off x="6804025" y="2286000"/>
            <a:ext cx="21256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слово в русском языке не употребляется без частицы 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не, </a:t>
            </a:r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пишем слитно</a:t>
            </a:r>
          </a:p>
        </p:txBody>
      </p:sp>
      <p:sp>
        <p:nvSpPr>
          <p:cNvPr id="29711" name="TextBox 19"/>
          <p:cNvSpPr txBox="1">
            <a:spLocks noChangeArrowheads="1"/>
          </p:cNvSpPr>
          <p:nvPr/>
        </p:nvSpPr>
        <p:spPr bwMode="auto">
          <a:xfrm>
            <a:off x="5857875" y="4929188"/>
            <a:ext cx="2314575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негодовать</a:t>
            </a:r>
          </a:p>
          <a:p>
            <a:pPr algn="ctr"/>
            <a:r>
              <a:rPr lang="ru-RU" sz="3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ненавидеть</a:t>
            </a:r>
          </a:p>
          <a:p>
            <a:pPr algn="ctr"/>
            <a:endParaRPr lang="ru-RU" sz="3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600" b="1" smtClean="0">
                <a:latin typeface="Times New Roman" pitchFamily="18" charset="0"/>
              </a:rPr>
              <a:t>Слова-исключения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4400" smtClean="0">
                <a:latin typeface="Times New Roman" pitchFamily="18" charset="0"/>
              </a:rPr>
              <a:t>ненавидеть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негодовать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недоумевать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невзлюбить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нежиться</a:t>
            </a:r>
          </a:p>
          <a:p>
            <a:pPr eaLnBrk="1" hangingPunct="1"/>
            <a:endParaRPr lang="ru-RU" sz="4400" smtClean="0">
              <a:latin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4400" smtClean="0">
                <a:latin typeface="Times New Roman" pitchFamily="18" charset="0"/>
              </a:rPr>
              <a:t>недослышать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нездоровится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неволить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неметь</a:t>
            </a:r>
          </a:p>
          <a:p>
            <a:pPr eaLnBrk="1" hangingPunct="1"/>
            <a:endParaRPr lang="ru-RU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 idx="4294967295"/>
          </p:nvPr>
        </p:nvSpPr>
        <p:spPr>
          <a:xfrm flipV="1">
            <a:off x="0" y="0"/>
            <a:ext cx="8243888" cy="103188"/>
          </a:xfrm>
        </p:spPr>
        <p:txBody>
          <a:bodyPr/>
          <a:lstStyle/>
          <a:p>
            <a:pPr eaLnBrk="1" hangingPunct="1">
              <a:defRPr/>
            </a:pPr>
            <a:endParaRPr lang="ru-RU" sz="4800" b="1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31746" name="Picture 5" descr="4-5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4813"/>
            <a:ext cx="9144000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3188"/>
            <a:ext cx="9144000" cy="1314450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ru-RU" sz="4800" smtClean="0">
                <a:solidFill>
                  <a:srgbClr val="0070C0"/>
                </a:solidFill>
              </a:rPr>
              <a:t/>
            </a:r>
            <a:br>
              <a:rPr lang="ru-RU" sz="4800" smtClean="0">
                <a:solidFill>
                  <a:srgbClr val="0070C0"/>
                </a:solidFill>
              </a:rPr>
            </a:br>
            <a:r>
              <a:rPr lang="ru-RU" sz="4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0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5508625" cy="44561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3200" smtClean="0">
                <a:latin typeface="Times New Roman" pitchFamily="18" charset="0"/>
              </a:rPr>
              <a:t>  </a:t>
            </a:r>
            <a:r>
              <a:rPr lang="ru-RU" sz="3200" b="1" smtClean="0">
                <a:latin typeface="Times New Roman" pitchFamily="18" charset="0"/>
              </a:rPr>
              <a:t>Хорошие друзья в беде…</a:t>
            </a:r>
          </a:p>
          <a:p>
            <a:pPr eaLnBrk="1" hangingPunct="1">
              <a:buFontTx/>
              <a:buNone/>
            </a:pPr>
            <a:endParaRPr lang="ru-RU" sz="3200" b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  Друзей и водой…</a:t>
            </a:r>
          </a:p>
          <a:p>
            <a:pPr eaLnBrk="1" hangingPunct="1">
              <a:buFontTx/>
              <a:buNone/>
            </a:pPr>
            <a:endParaRPr lang="ru-RU" sz="3200" b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  Новых друзей наживай, а старых…</a:t>
            </a:r>
          </a:p>
        </p:txBody>
      </p:sp>
      <p:sp>
        <p:nvSpPr>
          <p:cNvPr id="32771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6011863" y="1600200"/>
            <a:ext cx="3132137" cy="44561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(не)разольёшь.</a:t>
            </a:r>
          </a:p>
          <a:p>
            <a:pPr eaLnBrk="1" hangingPunct="1">
              <a:buFontTx/>
              <a:buNone/>
            </a:pPr>
            <a:endParaRPr lang="ru-RU" sz="3200" b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(не)теряй.</a:t>
            </a:r>
          </a:p>
          <a:p>
            <a:pPr eaLnBrk="1" hangingPunct="1">
              <a:buFontTx/>
              <a:buNone/>
            </a:pPr>
            <a:endParaRPr lang="ru-RU" sz="3200" b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(не)оставят.</a:t>
            </a:r>
          </a:p>
        </p:txBody>
      </p:sp>
      <p:sp>
        <p:nvSpPr>
          <p:cNvPr id="32772" name="Rectangle 9"/>
          <p:cNvSpPr>
            <a:spLocks noChangeArrowheads="1"/>
          </p:cNvSpPr>
          <p:nvPr/>
        </p:nvSpPr>
        <p:spPr bwMode="auto">
          <a:xfrm>
            <a:off x="1547813" y="561975"/>
            <a:ext cx="2159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166813" algn="l"/>
                <a:tab pos="2970213" algn="ctr"/>
                <a:tab pos="4498975" algn="l"/>
              </a:tabLst>
            </a:pP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2773" name="TextBox 20"/>
          <p:cNvSpPr txBox="1">
            <a:spLocks noChangeArrowheads="1"/>
          </p:cNvSpPr>
          <p:nvPr/>
        </p:nvSpPr>
        <p:spPr bwMode="auto">
          <a:xfrm>
            <a:off x="5429250" y="1428750"/>
            <a:ext cx="2786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>
              <a:latin typeface="Calibri" pitchFamily="34" charset="0"/>
            </a:endParaRPr>
          </a:p>
          <a:p>
            <a:endParaRPr lang="ru-RU" sz="180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Карточка</a:t>
            </a:r>
          </a:p>
        </p:txBody>
      </p:sp>
      <p:sp>
        <p:nvSpPr>
          <p:cNvPr id="3379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561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440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4400" b="1" smtClean="0">
                <a:latin typeface="Times New Roman" pitchFamily="18" charset="0"/>
              </a:rPr>
              <a:t>Хорошие друзья в беде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оставят.</a:t>
            </a:r>
          </a:p>
          <a:p>
            <a:pPr eaLnBrk="1" hangingPunct="1">
              <a:lnSpc>
                <a:spcPct val="90000"/>
              </a:lnSpc>
            </a:pPr>
            <a:r>
              <a:rPr lang="ru-RU" sz="4400" b="1" smtClean="0">
                <a:latin typeface="Times New Roman" pitchFamily="18" charset="0"/>
              </a:rPr>
              <a:t>Друзей и водой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разольёшь.</a:t>
            </a:r>
          </a:p>
          <a:p>
            <a:pPr eaLnBrk="1" hangingPunct="1">
              <a:lnSpc>
                <a:spcPct val="90000"/>
              </a:lnSpc>
            </a:pPr>
            <a:r>
              <a:rPr lang="ru-RU" sz="4400" b="1" smtClean="0">
                <a:latin typeface="Times New Roman" pitchFamily="18" charset="0"/>
              </a:rPr>
              <a:t>Новых друзей наживай, а старых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 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теряй</a:t>
            </a:r>
            <a:r>
              <a:rPr lang="ru-RU" sz="4400" smtClean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1" name="Rectangle 5"/>
          <p:cNvSpPr>
            <a:spLocks noGrp="1" noChangeArrowheads="1"/>
          </p:cNvSpPr>
          <p:nvPr>
            <p:ph type="title"/>
          </p:nvPr>
        </p:nvSpPr>
        <p:spPr>
          <a:xfrm flipV="1">
            <a:off x="442913" y="0"/>
            <a:ext cx="8243887" cy="103188"/>
          </a:xfrm>
        </p:spPr>
        <p:txBody>
          <a:bodyPr/>
          <a:lstStyle/>
          <a:p>
            <a:pPr eaLnBrk="1" hangingPunct="1">
              <a:defRPr/>
            </a:pPr>
            <a:endParaRPr lang="ru-RU" sz="4000"/>
          </a:p>
        </p:txBody>
      </p:sp>
      <p:sp>
        <p:nvSpPr>
          <p:cNvPr id="3481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mtClean="0">
                <a:latin typeface="Times New Roman" pitchFamily="18" charset="0"/>
              </a:rPr>
              <a:t>    </a:t>
            </a:r>
            <a:r>
              <a:rPr lang="ru-RU" b="1" smtClean="0">
                <a:latin typeface="Times New Roman" pitchFamily="18" charset="0"/>
              </a:rPr>
              <a:t>Завести велели мне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Новые привычки.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Никогда девчонок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Дёргать за косички.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latin typeface="Times New Roman" pitchFamily="18" charset="0"/>
              </a:rPr>
              <a:t>         Никогда с братишкой НЕ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Драться за обедом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На уроках больше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Говорить с соседом!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latin typeface="Times New Roman" pitchFamily="18" charset="0"/>
              </a:rPr>
              <a:t>    Я согласен даже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Рисовать на карте!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Я согласен даже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Танцевать на парте!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latin typeface="Times New Roman" pitchFamily="18" charset="0"/>
              </a:rPr>
              <a:t>        Но не делайте вы мне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Никаких упрёков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Если даже я и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Выучу уроков!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Проверка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дёргать,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драться,</a:t>
            </a:r>
          </a:p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говорить,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рисовать, </a:t>
            </a:r>
          </a:p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танцевать,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делайте,</a:t>
            </a:r>
          </a:p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выучу.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0" b="1" smtClean="0">
                <a:latin typeface="Times New Roman" pitchFamily="18" charset="0"/>
                <a:cs typeface="Times New Roman" pitchFamily="18" charset="0"/>
              </a:rPr>
              <a:t>Тема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9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Правописание частицы </a:t>
            </a:r>
            <a:r>
              <a:rPr lang="ru-RU" sz="6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с глаголами</a:t>
            </a:r>
            <a:r>
              <a:rPr lang="ru-RU" sz="6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smtClean="0">
                <a:latin typeface="Times New Roman" pitchFamily="18" charset="0"/>
                <a:cs typeface="Times New Roman" pitchFamily="18" charset="0"/>
              </a:rPr>
            </a:br>
            <a:endParaRPr lang="ru-RU" sz="60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8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Научиться писать частицу </a:t>
            </a:r>
            <a:r>
              <a:rPr lang="ru-RU" sz="7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 с глаголами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Вопросы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56113"/>
          </a:xfrm>
        </p:spPr>
        <p:txBody>
          <a:bodyPr/>
          <a:lstStyle/>
          <a:p>
            <a:pPr eaLnBrk="1" hangingPunct="1"/>
            <a:endParaRPr lang="ru-RU" sz="3600" smtClean="0"/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Что такое не?</a:t>
            </a:r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К какой части речи относится?</a:t>
            </a:r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Как пишется не с глаголами?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3188"/>
            <a:ext cx="9144000" cy="1314450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ru-RU" sz="4000" smtClean="0">
                <a:solidFill>
                  <a:srgbClr val="0070C0"/>
                </a:solidFill>
              </a:rPr>
              <a:t/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000" smtClean="0">
                <a:solidFill>
                  <a:srgbClr val="0070C0"/>
                </a:solidFill>
              </a:rPr>
              <a:t/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000" smtClean="0">
                <a:solidFill>
                  <a:schemeClr val="tx1"/>
                </a:solidFill>
              </a:rPr>
              <a:t/>
            </a:r>
            <a:br>
              <a:rPr lang="ru-RU" sz="4000" smtClean="0">
                <a:solidFill>
                  <a:schemeClr val="tx1"/>
                </a:solidFill>
              </a:rPr>
            </a:br>
            <a:endParaRPr lang="ru-RU" sz="4000" smtClean="0">
              <a:solidFill>
                <a:schemeClr val="tx1"/>
              </a:solidFill>
            </a:endParaRP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ru-RU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Не выучил, не знаешь –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Не делай, не спеши.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С глаголами отдельно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Частицу </a:t>
            </a:r>
            <a:r>
              <a:rPr lang="ru-RU" sz="5400" b="1" smtClean="0">
                <a:solidFill>
                  <a:schemeClr val="tx2"/>
                </a:solidFill>
                <a:latin typeface="Times New Roman" pitchFamily="18" charset="0"/>
              </a:rPr>
              <a:t>не</a:t>
            </a:r>
            <a:r>
              <a:rPr lang="ru-RU" sz="5400" b="1" smtClean="0">
                <a:latin typeface="Times New Roman" pitchFamily="18" charset="0"/>
              </a:rPr>
              <a:t> пиши!</a:t>
            </a: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1643063" y="1928813"/>
            <a:ext cx="6072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                                   </a:t>
            </a:r>
            <a:endParaRPr lang="ru-RU" sz="24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Итог</a:t>
            </a:r>
          </a:p>
        </p:txBody>
      </p:sp>
      <p:sp>
        <p:nvSpPr>
          <p:cNvPr id="409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2195513" y="1628775"/>
            <a:ext cx="6564312" cy="44561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 - </a:t>
            </a:r>
            <a:r>
              <a:rPr lang="ru-RU" sz="4000" smtClean="0">
                <a:latin typeface="Times New Roman" pitchFamily="18" charset="0"/>
              </a:rPr>
              <a:t>мне всё понятно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400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4000" smtClean="0">
                <a:latin typeface="Times New Roman" pitchFamily="18" charset="0"/>
              </a:rPr>
              <a:t>есть сомнения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sz="400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4000" smtClean="0">
                <a:latin typeface="Times New Roman" pitchFamily="18" charset="0"/>
              </a:rPr>
              <a:t>ничего не понял, требуется помощь</a:t>
            </a:r>
          </a:p>
        </p:txBody>
      </p:sp>
      <p:grpSp>
        <p:nvGrpSpPr>
          <p:cNvPr id="40963" name="Group 16"/>
          <p:cNvGrpSpPr>
            <a:grpSpLocks noChangeAspect="1"/>
          </p:cNvGrpSpPr>
          <p:nvPr/>
        </p:nvGrpSpPr>
        <p:grpSpPr bwMode="auto">
          <a:xfrm>
            <a:off x="611188" y="1773238"/>
            <a:ext cx="1600200" cy="4343400"/>
            <a:chOff x="2279" y="3356"/>
            <a:chExt cx="1976" cy="5295"/>
          </a:xfrm>
        </p:grpSpPr>
        <p:sp>
          <p:nvSpPr>
            <p:cNvPr id="176145" name="AutoShape 17"/>
            <p:cNvSpPr>
              <a:spLocks noChangeAspect="1" noChangeArrowheads="1"/>
            </p:cNvSpPr>
            <p:nvPr/>
          </p:nvSpPr>
          <p:spPr bwMode="auto">
            <a:xfrm>
              <a:off x="2279" y="3356"/>
              <a:ext cx="1976" cy="5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146" name="Oval 18"/>
            <p:cNvSpPr>
              <a:spLocks noChangeArrowheads="1"/>
            </p:cNvSpPr>
            <p:nvPr/>
          </p:nvSpPr>
          <p:spPr bwMode="auto">
            <a:xfrm>
              <a:off x="2561" y="3495"/>
              <a:ext cx="1353" cy="133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147" name="Oval 19"/>
            <p:cNvSpPr>
              <a:spLocks noChangeArrowheads="1"/>
            </p:cNvSpPr>
            <p:nvPr/>
          </p:nvSpPr>
          <p:spPr bwMode="auto">
            <a:xfrm>
              <a:off x="2561" y="5167"/>
              <a:ext cx="1353" cy="1335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148" name="Oval 20"/>
            <p:cNvSpPr>
              <a:spLocks noChangeArrowheads="1"/>
            </p:cNvSpPr>
            <p:nvPr/>
          </p:nvSpPr>
          <p:spPr bwMode="auto">
            <a:xfrm>
              <a:off x="2561" y="6840"/>
              <a:ext cx="1353" cy="133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5400" b="1" smtClean="0"/>
              <a:t>Домашнее задание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>
                <a:latin typeface="Times New Roman" pitchFamily="18" charset="0"/>
              </a:rPr>
              <a:t>        </a:t>
            </a:r>
            <a:r>
              <a:rPr lang="ru-RU" sz="4400" b="1" smtClean="0">
                <a:latin typeface="Times New Roman" pitchFamily="18" charset="0"/>
              </a:rPr>
              <a:t>Из любого текста выписать глаголы с частицей не            (не менее десяти слов). </a:t>
            </a:r>
          </a:p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   Обязательно написать название произведения и кто его автор.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Пример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>
                <a:latin typeface="Times New Roman" pitchFamily="18" charset="0"/>
              </a:rPr>
              <a:t>   </a:t>
            </a:r>
            <a:r>
              <a:rPr lang="ru-RU" sz="4000" b="1" smtClean="0">
                <a:latin typeface="Times New Roman" pitchFamily="18" charset="0"/>
              </a:rPr>
              <a:t>Александр Волков «Семь подземных королей»: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знает,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мог,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тревожил,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виню,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являлись,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стоило, </a:t>
            </a:r>
          </a:p>
          <a:p>
            <a:pPr eaLnBrk="1" hangingPunct="1">
              <a:buFontTx/>
              <a:buNone/>
            </a:pPr>
            <a:r>
              <a:rPr lang="ru-RU" sz="4000" b="1" smtClean="0">
                <a:latin typeface="Times New Roman" pitchFamily="18" charset="0"/>
              </a:rPr>
              <a:t> 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виноваты,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успели, </a:t>
            </a:r>
          </a:p>
          <a:p>
            <a:pPr eaLnBrk="1" hangingPunct="1">
              <a:buFontTx/>
              <a:buNone/>
            </a:pPr>
            <a:r>
              <a:rPr lang="ru-RU" sz="4000" b="1" smtClean="0">
                <a:latin typeface="Times New Roman" pitchFamily="18" charset="0"/>
              </a:rPr>
              <a:t> 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подходить,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видел.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166813" algn="l"/>
                <a:tab pos="2970213" algn="ctr"/>
                <a:tab pos="4498975" algn="l"/>
              </a:tabLst>
            </a:pP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4034" name="TextBox 20"/>
          <p:cNvSpPr txBox="1">
            <a:spLocks noChangeArrowheads="1"/>
          </p:cNvSpPr>
          <p:nvPr/>
        </p:nvSpPr>
        <p:spPr bwMode="auto">
          <a:xfrm>
            <a:off x="5429250" y="1071563"/>
            <a:ext cx="2786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>
              <a:latin typeface="Calibri" pitchFamily="34" charset="0"/>
            </a:endParaRPr>
          </a:p>
          <a:p>
            <a:endParaRPr lang="ru-RU" sz="1800">
              <a:latin typeface="Calibri" pitchFamily="34" charset="0"/>
            </a:endParaRP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1285875" y="1500188"/>
            <a:ext cx="6786563" cy="411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8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урок!</a:t>
            </a:r>
          </a:p>
          <a:p>
            <a:pPr algn="ctr">
              <a:defRPr/>
            </a:pPr>
            <a:endParaRPr lang="ru-RU" sz="88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355</TotalTime>
  <Words>555</Words>
  <Application>Microsoft Office PowerPoint</Application>
  <PresentationFormat>Экран (4:3)</PresentationFormat>
  <Paragraphs>164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Шары</vt:lpstr>
      <vt:lpstr> Правописание частицы не           с глаголами</vt:lpstr>
      <vt:lpstr>Презентация PowerPoint</vt:lpstr>
      <vt:lpstr>    Учите русский – годы кряду, С душой, с усердием, с умом! Вас ждёт великая награда –  И та награда в нём самом.                                     Сабир Абдулла  </vt:lpstr>
      <vt:lpstr>    Учите русский – годы кряду, С душой, с усердием, с умом!    </vt:lpstr>
      <vt:lpstr>Презентация PowerPoint</vt:lpstr>
      <vt:lpstr>Презентация PowerPoint</vt:lpstr>
      <vt:lpstr>Не с глаголами   пишется отдельно</vt:lpstr>
      <vt:lpstr> Тема</vt:lpstr>
      <vt:lpstr>Цель</vt:lpstr>
      <vt:lpstr>Вопросы</vt:lpstr>
      <vt:lpstr>  Правописание не с глаголами </vt:lpstr>
      <vt:lpstr>Вывод</vt:lpstr>
      <vt:lpstr>Физкультминутка</vt:lpstr>
      <vt:lpstr>Презентация PowerPoint</vt:lpstr>
      <vt:lpstr>Презентация PowerPoint</vt:lpstr>
      <vt:lpstr>Алгоритм</vt:lpstr>
      <vt:lpstr>  Правописание не с глаголами </vt:lpstr>
      <vt:lpstr>  Правописание не с глаголами </vt:lpstr>
      <vt:lpstr>Слова-исключения</vt:lpstr>
      <vt:lpstr>Презентация PowerPoint</vt:lpstr>
      <vt:lpstr>  Правописание не с глаголами </vt:lpstr>
      <vt:lpstr>Карточка</vt:lpstr>
      <vt:lpstr>Презентация PowerPoint</vt:lpstr>
      <vt:lpstr>Проверка</vt:lpstr>
      <vt:lpstr> Тема</vt:lpstr>
      <vt:lpstr>Цель</vt:lpstr>
      <vt:lpstr>Вопросы</vt:lpstr>
      <vt:lpstr>  Правописание не с глаголами </vt:lpstr>
      <vt:lpstr>Итог</vt:lpstr>
      <vt:lpstr>Домашнее задание</vt:lpstr>
      <vt:lpstr>Пример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Админ 7</cp:lastModifiedBy>
  <cp:revision>26</cp:revision>
  <dcterms:created xsi:type="dcterms:W3CDTF">2011-11-27T14:31:54Z</dcterms:created>
  <dcterms:modified xsi:type="dcterms:W3CDTF">2020-05-14T10:05:46Z</dcterms:modified>
</cp:coreProperties>
</file>